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7" r:id="rId2"/>
    <p:sldId id="258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01916-36C5-4596-824F-3B61EF85C0D1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FC8D-AE8E-48B4-B7CF-4CD42BF3276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3F7942E-E8F1-4281-B5B9-F410DDB9919E}" type="datetimeFigureOut">
              <a:rPr lang="pl-PL" smtClean="0"/>
              <a:pPr/>
              <a:t>2020-10-14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DBA793D-D8A5-4DE3-AA64-1CD9CDC93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"Forum biomasy - OZE i więcej", </a:t>
            </a:r>
            <a:endParaRPr lang="pl-PL" sz="1200" b="1" dirty="0"/>
          </a:p>
          <a:p>
            <a:pPr algn="ctr"/>
            <a:r>
              <a:rPr lang="pl-PL" sz="1200" b="1" dirty="0"/>
              <a:t>Tarnów, </a:t>
            </a:r>
            <a:r>
              <a:rPr lang="pl-PL" sz="1200" b="1" dirty="0" smtClean="0"/>
              <a:t>15 październik 2020 </a:t>
            </a:r>
            <a:r>
              <a:rPr lang="pl-PL" sz="1200" b="1" dirty="0"/>
              <a:t>r.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2369880"/>
          </a:xfrm>
          <a:prstGeom prst="rect">
            <a:avLst/>
          </a:prstGeom>
          <a:solidFill>
            <a:srgbClr val="3366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3200" b="1" dirty="0" smtClean="0"/>
              <a:t>KONWERSJA ENERGII PROMIENIOWANIA SŁONECZNEGO: ILOŚĆ, KONSEKWENCJE</a:t>
            </a:r>
            <a:endParaRPr lang="pl-PL" sz="3200" dirty="0"/>
          </a:p>
          <a:p>
            <a:pPr algn="ctr">
              <a:spcBef>
                <a:spcPct val="50000"/>
              </a:spcBef>
            </a:pPr>
            <a:endParaRPr lang="pl-PL" sz="800" b="1" dirty="0"/>
          </a:p>
          <a:p>
            <a:pPr algn="ctr"/>
            <a:r>
              <a:rPr lang="pl-PL" b="1" noProof="1"/>
              <a:t>Tadeusz Juliszewski</a:t>
            </a:r>
          </a:p>
          <a:p>
            <a:pPr algn="ctr"/>
            <a:r>
              <a:rPr lang="pl-PL" noProof="1" smtClean="0"/>
              <a:t>Katedra Eksploatacji </a:t>
            </a:r>
            <a:r>
              <a:rPr lang="pl-PL" noProof="1"/>
              <a:t>Maszyn, Ergonomii i Procesów Produkcyjnych</a:t>
            </a:r>
          </a:p>
          <a:p>
            <a:pPr algn="ctr"/>
            <a:r>
              <a:rPr lang="pl-PL" noProof="1"/>
              <a:t>Wydział Inżynierii Produkcji i Energetyki</a:t>
            </a:r>
          </a:p>
          <a:p>
            <a:pPr algn="ctr"/>
            <a:r>
              <a:rPr lang="pl-PL" noProof="1"/>
              <a:t>Uniwersytet Rolniczy w Krakowie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8715633" y="6647935"/>
            <a:ext cx="428367" cy="2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/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DOSTAWA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43608" y="5229200"/>
            <a:ext cx="705678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1 </a:t>
            </a:r>
            <a:r>
              <a:rPr lang="pl-PL" b="1" dirty="0" err="1" smtClean="0"/>
              <a:t>kWh</a:t>
            </a:r>
            <a:r>
              <a:rPr lang="pl-PL" b="1" dirty="0" smtClean="0"/>
              <a:t> = 3,6 MJ</a:t>
            </a:r>
          </a:p>
          <a:p>
            <a:r>
              <a:rPr lang="pl-PL" b="1" dirty="0" smtClean="0"/>
              <a:t>1 kg węgla kamiennego: ok. 7,5 </a:t>
            </a:r>
            <a:r>
              <a:rPr lang="pl-PL" b="1" dirty="0" err="1" smtClean="0"/>
              <a:t>kWh</a:t>
            </a:r>
            <a:r>
              <a:rPr lang="pl-PL" b="1" dirty="0" smtClean="0"/>
              <a:t> (25MJ)</a:t>
            </a:r>
          </a:p>
          <a:p>
            <a:r>
              <a:rPr lang="pl-PL" b="1" dirty="0" smtClean="0"/>
              <a:t>1 m</a:t>
            </a:r>
            <a:r>
              <a:rPr lang="pl-PL" b="1" baseline="30000" dirty="0" smtClean="0"/>
              <a:t>3 </a:t>
            </a:r>
            <a:r>
              <a:rPr lang="pl-PL" b="1" dirty="0" smtClean="0"/>
              <a:t> gazu ziemnego: ok. 10 </a:t>
            </a:r>
            <a:r>
              <a:rPr lang="pl-PL" b="1" dirty="0" err="1" smtClean="0"/>
              <a:t>kWh</a:t>
            </a:r>
            <a:r>
              <a:rPr lang="pl-PL" b="1" dirty="0" smtClean="0"/>
              <a:t> (ok. 36MJ)</a:t>
            </a:r>
            <a:endParaRPr lang="pl-PL" b="1" baseline="30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"Forum biomasy - OZE i więcej", </a:t>
            </a:r>
            <a:endParaRPr lang="pl-PL" sz="1200" b="1" dirty="0"/>
          </a:p>
          <a:p>
            <a:pPr algn="ctr"/>
            <a:r>
              <a:rPr lang="pl-PL" sz="1200" b="1" dirty="0"/>
              <a:t>Tarnów, </a:t>
            </a:r>
            <a:r>
              <a:rPr lang="pl-PL" sz="1200" b="1" dirty="0" smtClean="0"/>
              <a:t>15 październik 2020 </a:t>
            </a:r>
            <a:r>
              <a:rPr lang="pl-PL" sz="1200" b="1" dirty="0"/>
              <a:t>r.</a:t>
            </a:r>
          </a:p>
        </p:txBody>
      </p:sp>
      <p:pic>
        <p:nvPicPr>
          <p:cNvPr id="5" name="Picture 2" descr="C:\Users\Sekretariat\Downloads\IMG_6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88113" y="504375"/>
            <a:ext cx="3691835" cy="5076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ODBIÓR</a:t>
            </a:r>
            <a:endParaRPr lang="pl-PL" dirty="0"/>
          </a:p>
        </p:txBody>
      </p:sp>
      <p:pic>
        <p:nvPicPr>
          <p:cNvPr id="1028" name="Picture 4" descr="Kolektor słoneczny - co to takiego? - Inspiracje i por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2752621" cy="144016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004048" y="29249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ok 40% </a:t>
            </a:r>
          </a:p>
          <a:p>
            <a:pPr algn="ctr"/>
            <a:r>
              <a:rPr lang="pl-PL" dirty="0" smtClean="0"/>
              <a:t>400 </a:t>
            </a:r>
            <a:r>
              <a:rPr lang="pl-PL" dirty="0" err="1" smtClean="0"/>
              <a:t>kWh</a:t>
            </a:r>
            <a:r>
              <a:rPr lang="pl-PL" dirty="0" smtClean="0"/>
              <a:t>/rok/m</a:t>
            </a:r>
            <a:r>
              <a:rPr lang="pl-PL" baseline="30000" dirty="0" smtClean="0"/>
              <a:t>2</a:t>
            </a:r>
            <a:endParaRPr lang="pl-PL" baseline="30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9249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ok 20% </a:t>
            </a:r>
          </a:p>
          <a:p>
            <a:pPr algn="ctr"/>
            <a:r>
              <a:rPr lang="pl-PL" dirty="0" smtClean="0"/>
              <a:t>200 </a:t>
            </a:r>
            <a:r>
              <a:rPr lang="pl-PL" dirty="0" err="1" smtClean="0"/>
              <a:t>kWh</a:t>
            </a:r>
            <a:r>
              <a:rPr lang="pl-PL" dirty="0" smtClean="0"/>
              <a:t>/rok/m</a:t>
            </a:r>
            <a:r>
              <a:rPr lang="pl-PL" baseline="30000" dirty="0" smtClean="0"/>
              <a:t>2</a:t>
            </a:r>
            <a:endParaRPr lang="pl-PL" baseline="30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915816" y="57332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ok 1% </a:t>
            </a:r>
          </a:p>
          <a:p>
            <a:pPr algn="ctr"/>
            <a:r>
              <a:rPr lang="pl-PL" dirty="0" smtClean="0"/>
              <a:t>10 </a:t>
            </a:r>
            <a:r>
              <a:rPr lang="pl-PL" dirty="0" err="1" smtClean="0"/>
              <a:t>kWh</a:t>
            </a:r>
            <a:r>
              <a:rPr lang="pl-PL" dirty="0" smtClean="0"/>
              <a:t>/rok/m</a:t>
            </a:r>
            <a:r>
              <a:rPr lang="pl-PL" baseline="30000" dirty="0" smtClean="0"/>
              <a:t>2</a:t>
            </a:r>
            <a:endParaRPr lang="pl-PL" baseline="30000" dirty="0"/>
          </a:p>
        </p:txBody>
      </p:sp>
      <p:pic>
        <p:nvPicPr>
          <p:cNvPr id="1030" name="Picture 6" descr="Galeria zdję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72889" y="3564015"/>
            <a:ext cx="1782198" cy="2376264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"Forum biomasy - OZE i więcej", </a:t>
            </a:r>
            <a:endParaRPr lang="pl-PL" sz="1200" b="1" dirty="0"/>
          </a:p>
          <a:p>
            <a:pPr algn="ctr"/>
            <a:r>
              <a:rPr lang="pl-PL" sz="1200" b="1" dirty="0"/>
              <a:t>Tarnów, </a:t>
            </a:r>
            <a:r>
              <a:rPr lang="pl-PL" sz="1200" b="1" dirty="0" smtClean="0"/>
              <a:t>15 październik 2020 </a:t>
            </a:r>
            <a:r>
              <a:rPr lang="pl-PL" sz="1200" b="1" dirty="0"/>
              <a:t>r.</a:t>
            </a:r>
          </a:p>
        </p:txBody>
      </p:sp>
      <p:pic>
        <p:nvPicPr>
          <p:cNvPr id="1031" name="Picture 7" descr="C:\Users\Sekretariat\Desktop\Prezentacje Profesor\DSC_3031.JPG"/>
          <p:cNvPicPr>
            <a:picLocks noChangeAspect="1" noChangeArrowheads="1"/>
          </p:cNvPicPr>
          <p:nvPr/>
        </p:nvPicPr>
        <p:blipFill>
          <a:blip r:embed="rId4" cstate="print"/>
          <a:srcRect t="16278" r="114" b="29776"/>
          <a:stretch>
            <a:fillRect/>
          </a:stretch>
        </p:blipFill>
        <p:spPr bwMode="auto">
          <a:xfrm>
            <a:off x="611560" y="1340768"/>
            <a:ext cx="3456384" cy="123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STRATY</a:t>
            </a:r>
            <a:endParaRPr lang="pl-PL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467544" y="1700808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251520" y="83671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Energia w biomasie</a:t>
            </a:r>
          </a:p>
          <a:p>
            <a:r>
              <a:rPr lang="pl-PL" sz="1600" dirty="0" smtClean="0"/>
              <a:t>( – energia na wytwarzanie)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27784" y="83671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Energia tracona</a:t>
            </a:r>
          </a:p>
          <a:p>
            <a:r>
              <a:rPr lang="pl-PL" sz="1600" dirty="0" smtClean="0"/>
              <a:t>na transport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427984" y="83671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Energia tracona na przetwarzanie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336704" y="836712"/>
            <a:ext cx="3131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Energia do zużycia </a:t>
            </a:r>
          </a:p>
          <a:p>
            <a:r>
              <a:rPr lang="pl-PL" sz="1500" dirty="0" smtClean="0"/>
              <a:t>(ogrzewanie, prąd </a:t>
            </a:r>
          </a:p>
          <a:p>
            <a:r>
              <a:rPr lang="pl-PL" sz="1500" dirty="0" smtClean="0"/>
              <a:t>elektryczny, paliwo silnikowe) </a:t>
            </a:r>
          </a:p>
        </p:txBody>
      </p:sp>
      <p:cxnSp>
        <p:nvCxnSpPr>
          <p:cNvPr id="18" name="Łącznik prosty 17"/>
          <p:cNvCxnSpPr/>
          <p:nvPr/>
        </p:nvCxnSpPr>
        <p:spPr>
          <a:xfrm flipV="1">
            <a:off x="2267744" y="1412776"/>
            <a:ext cx="0" cy="57606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4355976" y="1412776"/>
            <a:ext cx="0" cy="57606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flipV="1">
            <a:off x="6372200" y="1412776"/>
            <a:ext cx="0" cy="57606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971600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A</a:t>
            </a:r>
            <a:endParaRPr lang="pl-PL" b="1" dirty="0"/>
          </a:p>
        </p:txBody>
      </p:sp>
      <p:sp>
        <p:nvSpPr>
          <p:cNvPr id="25" name="Elipsa 24"/>
          <p:cNvSpPr/>
          <p:nvPr/>
        </p:nvSpPr>
        <p:spPr>
          <a:xfrm>
            <a:off x="3131840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B</a:t>
            </a:r>
            <a:endParaRPr lang="pl-PL" b="1" dirty="0"/>
          </a:p>
        </p:txBody>
      </p:sp>
      <p:sp>
        <p:nvSpPr>
          <p:cNvPr id="26" name="Elipsa 25"/>
          <p:cNvSpPr/>
          <p:nvPr/>
        </p:nvSpPr>
        <p:spPr>
          <a:xfrm>
            <a:off x="5220072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C</a:t>
            </a:r>
            <a:endParaRPr lang="pl-PL" b="1" dirty="0"/>
          </a:p>
        </p:txBody>
      </p:sp>
      <p:sp>
        <p:nvSpPr>
          <p:cNvPr id="27" name="Elipsa 26"/>
          <p:cNvSpPr/>
          <p:nvPr/>
        </p:nvSpPr>
        <p:spPr>
          <a:xfrm>
            <a:off x="7236296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</a:t>
            </a:r>
            <a:endParaRPr lang="pl-PL" b="1" dirty="0"/>
          </a:p>
        </p:txBody>
      </p:sp>
      <p:cxnSp>
        <p:nvCxnSpPr>
          <p:cNvPr id="29" name="Łącznik prosty 28"/>
          <p:cNvCxnSpPr/>
          <p:nvPr/>
        </p:nvCxnSpPr>
        <p:spPr>
          <a:xfrm>
            <a:off x="107504" y="2276872"/>
            <a:ext cx="89644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5436096" y="5517232"/>
            <a:ext cx="309634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/>
              <a:t>D=A</a:t>
            </a:r>
            <a:r>
              <a:rPr lang="pl-PL" sz="2000" b="1" dirty="0" smtClean="0"/>
              <a:t>-(</a:t>
            </a:r>
            <a:r>
              <a:rPr lang="pl-PL" sz="2000" b="1" dirty="0" err="1" smtClean="0"/>
              <a:t>B+C</a:t>
            </a:r>
            <a:r>
              <a:rPr lang="pl-PL" sz="2000" b="1" dirty="0" smtClean="0"/>
              <a:t>)</a:t>
            </a:r>
            <a:endParaRPr lang="pl-PL" sz="2000" b="1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611560" y="2708920"/>
            <a:ext cx="158417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BIOMASA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2915816" y="2708920"/>
            <a:ext cx="208823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PRZETWARZANIE</a:t>
            </a:r>
            <a:endParaRPr lang="pl-PL" b="1" dirty="0"/>
          </a:p>
        </p:txBody>
      </p:sp>
      <p:sp>
        <p:nvSpPr>
          <p:cNvPr id="34" name="Prostokąt zaokrąglony 33"/>
          <p:cNvSpPr/>
          <p:nvPr/>
        </p:nvSpPr>
        <p:spPr>
          <a:xfrm>
            <a:off x="5724128" y="2708920"/>
            <a:ext cx="158417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BIOPALIWA</a:t>
            </a:r>
          </a:p>
        </p:txBody>
      </p:sp>
      <p:pic>
        <p:nvPicPr>
          <p:cNvPr id="26626" name="Picture 2" descr="Wierzba energetyczna urośnie nawet na nieużytkach| KalendarzRolnikow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717032"/>
            <a:ext cx="1912533" cy="1225982"/>
          </a:xfrm>
          <a:prstGeom prst="rect">
            <a:avLst/>
          </a:prstGeom>
          <a:noFill/>
        </p:spPr>
      </p:pic>
      <p:pic>
        <p:nvPicPr>
          <p:cNvPr id="26628" name="Picture 4" descr="Sadzonki MISKANTA trawa słoniowa MISKANTUS BIOMASA 6797647363 - Allegro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06768"/>
            <a:ext cx="1872208" cy="1301184"/>
          </a:xfrm>
          <a:prstGeom prst="rect">
            <a:avLst/>
          </a:prstGeom>
          <a:noFill/>
        </p:spPr>
      </p:pic>
      <p:sp>
        <p:nvSpPr>
          <p:cNvPr id="36" name="pole tekstowe 35"/>
          <p:cNvSpPr txBox="1"/>
          <p:nvPr/>
        </p:nvSpPr>
        <p:spPr>
          <a:xfrm>
            <a:off x="2915816" y="371703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suszenie</a:t>
            </a:r>
          </a:p>
          <a:p>
            <a:r>
              <a:rPr lang="pl-PL" sz="1600" dirty="0" smtClean="0"/>
              <a:t>rozdrabnianie</a:t>
            </a:r>
          </a:p>
          <a:p>
            <a:r>
              <a:rPr lang="pl-PL" sz="1600" dirty="0" smtClean="0"/>
              <a:t>fermentacja alkoholowa</a:t>
            </a:r>
          </a:p>
          <a:p>
            <a:r>
              <a:rPr lang="pl-PL" sz="1600" dirty="0" smtClean="0"/>
              <a:t>transestryfikacja brykietowanie</a:t>
            </a:r>
          </a:p>
          <a:p>
            <a:r>
              <a:rPr lang="pl-PL" sz="1600" dirty="0" err="1" smtClean="0"/>
              <a:t>pletowanie</a:t>
            </a:r>
            <a:endParaRPr lang="pl-PL" sz="1600" dirty="0" smtClean="0"/>
          </a:p>
          <a:p>
            <a:r>
              <a:rPr lang="pl-PL" sz="1600" dirty="0" smtClean="0"/>
              <a:t>…</a:t>
            </a:r>
          </a:p>
          <a:p>
            <a:r>
              <a:rPr lang="pl-PL" sz="1600" dirty="0" smtClean="0"/>
              <a:t>…</a:t>
            </a:r>
            <a:endParaRPr lang="pl-PL" sz="16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5652120" y="3717032"/>
            <a:ext cx="341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gazowe (gaz generatorowy, biogaz)</a:t>
            </a:r>
          </a:p>
          <a:p>
            <a:endParaRPr lang="pl-PL" sz="1600" dirty="0" smtClean="0"/>
          </a:p>
          <a:p>
            <a:r>
              <a:rPr lang="pl-PL" sz="1600" dirty="0" smtClean="0"/>
              <a:t>ciekłe (alkohole, RME)</a:t>
            </a:r>
          </a:p>
          <a:p>
            <a:endParaRPr lang="pl-PL" sz="1600" dirty="0" smtClean="0"/>
          </a:p>
          <a:p>
            <a:r>
              <a:rPr lang="pl-PL" sz="1600" dirty="0" smtClean="0"/>
              <a:t>stałe (drewno, brykiet, </a:t>
            </a:r>
            <a:r>
              <a:rPr lang="pl-PL" sz="1600" dirty="0" err="1" smtClean="0"/>
              <a:t>pelety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38" name="Strzałka w prawo 37"/>
          <p:cNvSpPr/>
          <p:nvPr/>
        </p:nvSpPr>
        <p:spPr>
          <a:xfrm>
            <a:off x="2267744" y="292494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 w prawo 38"/>
          <p:cNvSpPr/>
          <p:nvPr/>
        </p:nvSpPr>
        <p:spPr>
          <a:xfrm>
            <a:off x="5076056" y="292494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"Forum biomasy - OZE i więcej", </a:t>
            </a:r>
            <a:endParaRPr lang="pl-PL" sz="1200" b="1" dirty="0"/>
          </a:p>
          <a:p>
            <a:pPr algn="ctr"/>
            <a:r>
              <a:rPr lang="pl-PL" sz="1200" b="1" dirty="0"/>
              <a:t>Tarnów, </a:t>
            </a:r>
            <a:r>
              <a:rPr lang="pl-PL" sz="1200" b="1" dirty="0" smtClean="0"/>
              <a:t>15 październik 2020 </a:t>
            </a:r>
            <a:r>
              <a:rPr lang="pl-PL" sz="1200" b="1" dirty="0"/>
              <a:t>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Łącznik prosty 19"/>
          <p:cNvCxnSpPr/>
          <p:nvPr/>
        </p:nvCxnSpPr>
        <p:spPr>
          <a:xfrm>
            <a:off x="1043608" y="1997551"/>
            <a:ext cx="60486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/>
          <a:lstStyle/>
          <a:p>
            <a:pPr algn="ctr"/>
            <a:r>
              <a:rPr lang="pl-PL" smtClean="0"/>
              <a:t>PORÓWNANIE PALIW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"Forum biomasy - OZE i więcej", </a:t>
            </a:r>
            <a:endParaRPr lang="pl-PL" sz="1200" b="1" dirty="0"/>
          </a:p>
          <a:p>
            <a:pPr algn="ctr"/>
            <a:r>
              <a:rPr lang="pl-PL" sz="1200" b="1" dirty="0"/>
              <a:t>Tarnów, </a:t>
            </a:r>
            <a:r>
              <a:rPr lang="pl-PL" sz="1200" b="1" dirty="0" smtClean="0"/>
              <a:t>15 październik 2020 </a:t>
            </a:r>
            <a:r>
              <a:rPr lang="pl-PL" sz="1200" b="1" dirty="0"/>
              <a:t>r.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403648" y="1997551"/>
            <a:ext cx="432048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627784" y="1997551"/>
            <a:ext cx="432048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851920" y="1997551"/>
            <a:ext cx="432048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076056" y="1997551"/>
            <a:ext cx="432048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6300192" y="1988840"/>
            <a:ext cx="432048" cy="2664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4"/>
          <p:cNvCxnSpPr/>
          <p:nvPr/>
        </p:nvCxnSpPr>
        <p:spPr>
          <a:xfrm>
            <a:off x="1115616" y="4661847"/>
            <a:ext cx="59766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1043608" y="3293695"/>
            <a:ext cx="604867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7092280" y="286164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50%</a:t>
            </a:r>
            <a:endParaRPr lang="pl-PL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020272" y="163751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100%</a:t>
            </a:r>
            <a:endParaRPr lang="pl-PL" b="1" dirty="0"/>
          </a:p>
        </p:txBody>
      </p:sp>
      <p:sp>
        <p:nvSpPr>
          <p:cNvPr id="22" name="Elipsa 21"/>
          <p:cNvSpPr/>
          <p:nvPr/>
        </p:nvSpPr>
        <p:spPr>
          <a:xfrm>
            <a:off x="7308304" y="4077072"/>
            <a:ext cx="15121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7596336" y="45091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zł/MJ</a:t>
            </a:r>
            <a:endParaRPr lang="pl-PL" sz="24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0" y="58052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Porównanie wartości opałowej (orientacyjnie)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115616" y="13407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gaz ziemny</a:t>
            </a:r>
            <a:endParaRPr lang="pl-PL" sz="16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339752" y="134947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gaz ziemny</a:t>
            </a:r>
            <a:endParaRPr lang="pl-PL" sz="16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491880" y="158698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benzyna</a:t>
            </a:r>
            <a:endParaRPr lang="pl-PL" sz="16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572000" y="13407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olej napędowy</a:t>
            </a:r>
            <a:endParaRPr lang="pl-PL" sz="16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5868144" y="134947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węgiel kamienny</a:t>
            </a:r>
            <a:endParaRPr lang="pl-PL" sz="16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683568" y="472514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gaz generatorowy</a:t>
            </a:r>
            <a:endParaRPr lang="pl-PL" sz="16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2267744" y="47251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biogaz</a:t>
            </a:r>
            <a:endParaRPr lang="pl-PL" sz="1600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3491880" y="47251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etanol</a:t>
            </a:r>
            <a:endParaRPr lang="pl-PL" sz="1600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4716016" y="472514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RME</a:t>
            </a:r>
            <a:endParaRPr lang="pl-PL" sz="1600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5940152" y="472514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brykiet, </a:t>
            </a:r>
            <a:r>
              <a:rPr lang="pl-PL" sz="1600" dirty="0" err="1" smtClean="0"/>
              <a:t>pelet</a:t>
            </a:r>
            <a:endParaRPr lang="pl-PL" sz="1600" dirty="0"/>
          </a:p>
        </p:txBody>
      </p:sp>
      <p:sp>
        <p:nvSpPr>
          <p:cNvPr id="50" name="Prostokąt 49"/>
          <p:cNvSpPr/>
          <p:nvPr/>
        </p:nvSpPr>
        <p:spPr>
          <a:xfrm>
            <a:off x="1403648" y="4221088"/>
            <a:ext cx="43204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19%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2627784" y="3140968"/>
            <a:ext cx="432048" cy="1512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57%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3851920" y="2996952"/>
            <a:ext cx="432048" cy="1656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00" dirty="0" smtClean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53" name="Prostokąt 52"/>
          <p:cNvSpPr/>
          <p:nvPr/>
        </p:nvSpPr>
        <p:spPr>
          <a:xfrm>
            <a:off x="5076056" y="2276872"/>
            <a:ext cx="432048" cy="2376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54" name="Prostokąt 53"/>
          <p:cNvSpPr/>
          <p:nvPr/>
        </p:nvSpPr>
        <p:spPr>
          <a:xfrm>
            <a:off x="6300192" y="2708920"/>
            <a:ext cx="432048" cy="1944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bg1"/>
                </a:solidFill>
              </a:rPr>
              <a:t>75</a:t>
            </a:r>
            <a:r>
              <a:rPr lang="pl-PL" sz="1000" dirty="0" smtClean="0">
                <a:solidFill>
                  <a:schemeClr val="bg1"/>
                </a:solidFill>
              </a:rPr>
              <a:t>%</a:t>
            </a:r>
            <a:endParaRPr lang="pl-PL" sz="1000" dirty="0" smtClean="0">
              <a:solidFill>
                <a:schemeClr val="bg1"/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611560" y="302337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7 MJ/m</a:t>
            </a:r>
            <a:r>
              <a:rPr lang="pl-PL" sz="1100" b="1" baseline="30000" dirty="0" smtClean="0"/>
              <a:t>3</a:t>
            </a:r>
            <a:endParaRPr lang="pl-PL" sz="1100" b="1" baseline="30000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1835696" y="302337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21 MJ/m</a:t>
            </a:r>
            <a:r>
              <a:rPr lang="pl-PL" sz="1100" b="1" baseline="30000" dirty="0" smtClean="0"/>
              <a:t>3</a:t>
            </a:r>
            <a:endParaRPr lang="pl-PL" sz="1100" b="1" baseline="30000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611560" y="201526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37 MJ/m</a:t>
            </a:r>
            <a:r>
              <a:rPr lang="pl-PL" sz="1100" b="1" baseline="30000" dirty="0" smtClean="0"/>
              <a:t>3</a:t>
            </a:r>
            <a:endParaRPr lang="pl-PL" sz="1100" b="1" baseline="30000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1835696" y="201526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37 MJ/m</a:t>
            </a:r>
            <a:r>
              <a:rPr lang="pl-PL" sz="1100" b="1" baseline="30000" dirty="0" smtClean="0"/>
              <a:t>3</a:t>
            </a:r>
            <a:endParaRPr lang="pl-PL" sz="1100" b="1" baseline="30000" dirty="0"/>
          </a:p>
        </p:txBody>
      </p:sp>
      <p:sp>
        <p:nvSpPr>
          <p:cNvPr id="59" name="pole tekstowe 58"/>
          <p:cNvSpPr txBox="1"/>
          <p:nvPr/>
        </p:nvSpPr>
        <p:spPr>
          <a:xfrm>
            <a:off x="3059832" y="198884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43 MJ/kg</a:t>
            </a:r>
            <a:endParaRPr lang="pl-PL" sz="1100" b="1" baseline="30000" dirty="0"/>
          </a:p>
        </p:txBody>
      </p:sp>
      <p:sp>
        <p:nvSpPr>
          <p:cNvPr id="60" name="pole tekstowe 59"/>
          <p:cNvSpPr txBox="1"/>
          <p:nvPr/>
        </p:nvSpPr>
        <p:spPr>
          <a:xfrm>
            <a:off x="3059832" y="302337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27 MJ/kg</a:t>
            </a:r>
            <a:endParaRPr lang="pl-PL" sz="1100" b="1" baseline="30000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4283968" y="299695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40 MJ/kg</a:t>
            </a:r>
            <a:endParaRPr lang="pl-PL" sz="1100" b="1" baseline="30000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4283968" y="198884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43 MJ/kg</a:t>
            </a:r>
            <a:endParaRPr lang="pl-PL" sz="1100" b="1" baseline="30000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5508104" y="198884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43 MJ/kg</a:t>
            </a:r>
            <a:endParaRPr lang="pl-PL" sz="1100" b="1" baseline="30000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5508104" y="302337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/>
              <a:t>18 MJ/kg</a:t>
            </a:r>
            <a:endParaRPr lang="pl-PL" sz="1100" b="1" baseline="30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BŁĘDY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"Forum biomasy - OZE i więcej", </a:t>
            </a:r>
            <a:endParaRPr lang="pl-PL" sz="1200" b="1" dirty="0"/>
          </a:p>
          <a:p>
            <a:pPr algn="ctr"/>
            <a:r>
              <a:rPr lang="pl-PL" sz="1200" b="1" dirty="0"/>
              <a:t>Tarnów, </a:t>
            </a:r>
            <a:r>
              <a:rPr lang="pl-PL" sz="1200" b="1" dirty="0" smtClean="0"/>
              <a:t>15 październik 2020 </a:t>
            </a:r>
            <a:r>
              <a:rPr lang="pl-PL" sz="1200" b="1" dirty="0"/>
              <a:t>r.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19675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pl-PL" dirty="0" smtClean="0"/>
              <a:t> </a:t>
            </a:r>
            <a:r>
              <a:rPr lang="pl-PL" sz="2000" dirty="0" smtClean="0"/>
              <a:t>spalanie (</a:t>
            </a:r>
            <a:r>
              <a:rPr lang="pl-PL" sz="2000" dirty="0" err="1" smtClean="0"/>
              <a:t>współspalanie</a:t>
            </a:r>
            <a:r>
              <a:rPr lang="pl-PL" sz="2000" dirty="0" smtClean="0"/>
              <a:t>) </a:t>
            </a:r>
            <a:r>
              <a:rPr lang="pl-PL" sz="2000" dirty="0" err="1" smtClean="0"/>
              <a:t>biopaliw</a:t>
            </a:r>
            <a:r>
              <a:rPr lang="pl-PL" sz="2000" dirty="0" smtClean="0"/>
              <a:t> w kotłach i silnikach konstrukcyjnie przygotowanych do paliw konwencjonalnych </a:t>
            </a:r>
          </a:p>
          <a:p>
            <a:pPr>
              <a:buClr>
                <a:srgbClr val="FFC000"/>
              </a:buClr>
            </a:pPr>
            <a:endParaRPr lang="pl-PL" sz="2000" dirty="0" smtClean="0"/>
          </a:p>
          <a:p>
            <a:pPr>
              <a:buClr>
                <a:srgbClr val="FFC000"/>
              </a:buClr>
            </a:pPr>
            <a:endParaRPr lang="pl-PL" sz="2000" dirty="0" smtClean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pl-PL" sz="2000" dirty="0" smtClean="0"/>
              <a:t> przekonanie, że argumenty ekologiczne są wystarczające (dla inwestora lub użytkownika)</a:t>
            </a:r>
          </a:p>
          <a:p>
            <a:pPr>
              <a:buClr>
                <a:srgbClr val="FFC000"/>
              </a:buClr>
            </a:pPr>
            <a:endParaRPr lang="pl-PL" sz="2000" dirty="0" smtClean="0"/>
          </a:p>
          <a:p>
            <a:pPr>
              <a:buClr>
                <a:srgbClr val="FFC000"/>
              </a:buClr>
            </a:pPr>
            <a:endParaRPr lang="pl-PL" sz="2000" dirty="0" smtClean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pl-PL" sz="2000" dirty="0" smtClean="0"/>
              <a:t> brak skutecznych grup nacisku (lobby)</a:t>
            </a:r>
            <a:endParaRPr lang="pl-PL" sz="2000" dirty="0"/>
          </a:p>
        </p:txBody>
      </p:sp>
      <p:sp>
        <p:nvSpPr>
          <p:cNvPr id="5" name="Objaśnienie w chmurce 4"/>
          <p:cNvSpPr/>
          <p:nvPr/>
        </p:nvSpPr>
        <p:spPr>
          <a:xfrm>
            <a:off x="5508104" y="2852936"/>
            <a:ext cx="1800200" cy="111670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652" name="Picture 4" descr="Klucze: więcej za śmieci - Przegląd Olkuski"/>
          <p:cNvPicPr>
            <a:picLocks noChangeAspect="1" noChangeArrowheads="1"/>
          </p:cNvPicPr>
          <p:nvPr/>
        </p:nvPicPr>
        <p:blipFill>
          <a:blip r:embed="rId2" cstate="print"/>
          <a:srcRect l="18900" t="9450" r="19676" b="18444"/>
          <a:stretch>
            <a:fillRect/>
          </a:stretch>
        </p:blipFill>
        <p:spPr bwMode="auto">
          <a:xfrm>
            <a:off x="5724128" y="2924944"/>
            <a:ext cx="1380153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368</TotalTime>
  <Words>335</Words>
  <Application>Microsoft Office PowerPoint</Application>
  <PresentationFormat>Pokaz na ekranie (4:3)</PresentationFormat>
  <Paragraphs>97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Energetyczny</vt:lpstr>
      <vt:lpstr>Slajd 1</vt:lpstr>
      <vt:lpstr>DOSTAWA</vt:lpstr>
      <vt:lpstr>ODBIÓR</vt:lpstr>
      <vt:lpstr>STRATY</vt:lpstr>
      <vt:lpstr>PORÓWNANIE PALIW</vt:lpstr>
      <vt:lpstr>BŁĘDY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Sekretariat</dc:creator>
  <cp:lastModifiedBy>T-Juliszewski</cp:lastModifiedBy>
  <cp:revision>46</cp:revision>
  <dcterms:created xsi:type="dcterms:W3CDTF">2017-04-04T08:28:35Z</dcterms:created>
  <dcterms:modified xsi:type="dcterms:W3CDTF">2020-10-14T08:59:15Z</dcterms:modified>
</cp:coreProperties>
</file>